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4" r:id="rId3"/>
    <p:sldId id="266" r:id="rId4"/>
    <p:sldId id="263" r:id="rId5"/>
    <p:sldId id="265" r:id="rId6"/>
    <p:sldId id="267" r:id="rId7"/>
    <p:sldId id="268" r:id="rId8"/>
    <p:sldId id="269" r:id="rId9"/>
    <p:sldId id="270" r:id="rId10"/>
    <p:sldId id="271" r:id="rId11"/>
    <p:sldId id="273" r:id="rId12"/>
    <p:sldId id="272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5567"/>
    <a:srgbClr val="DF3E2D"/>
    <a:srgbClr val="F7CDC9"/>
    <a:srgbClr val="F3B5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4B37C26-0136-4473-ADA6-ADB0E2970C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50902B8-3C6A-4DD8-B35E-DB186E93D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12.11.2024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2D61D08-16D9-40FF-AA2C-DE48E013D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AB073E8-589B-4B02-807E-D81949714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391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DFB193-A3CB-47E9-9CDE-18214ED4D2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ECBEBE5-1C34-4674-B4DE-81D0EBA718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0F8FB0E-FBC9-4475-9640-749155DA9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12.11.2024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C9C9D5F-507B-44E2-9FF3-EAD663BA6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D949D55-C22B-4864-8ABF-9CC6FEABB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129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12F2DD3-07EB-4AE9-928B-494DB53042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B9AC230-BCC0-4E9A-9029-44734BDC10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1299ABA-17C0-4F90-B372-87A8B98C4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12.11.2024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08FADE8-000B-49B1-BEDF-40C8436A3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71CF18F-C023-4CAC-B58C-1BF36044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625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626036-9025-4C36-A490-459BF0D3B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BD2A47F-8F2D-4BB1-8104-997AC795F8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6DF5D99-768F-4D95-8A28-AC60B167A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12.11.2024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1C83EB1-031F-4C0A-AB50-D9778877C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E5B579D-6216-4AC9-BDFF-21468BF14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56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5AC623-5DE6-4F51-9FC1-EECEB58FB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BB403C5-6791-484B-A21A-668194385A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1D5D99E-C4BD-485B-A6F1-ACD1947A1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12.11.2024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252E11F-D28F-4DF3-85FE-0F0D84C25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0B5E116-8508-4708-BCB0-0B2206DAF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656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612327-F5F3-47BC-B98B-B36B392C6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0AD7ED7-CD9B-4B02-A327-FD36E766CE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2B7839F-A19B-4E6C-BE6A-C3774A5F92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72BB31F-3339-4F0A-85E5-E2301AD99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12.11.2024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F5E7BE7-B228-407E-AD3D-C18BDF0C8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FE32740-C416-4EB6-ABBF-6EB74CF15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9072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DA19DA-196B-4EA6-BCE4-1E6059CD6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4D21CFC-A161-4C73-84A9-DFF05ECB90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3435478-8CBB-4F47-8113-63ADC9057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6582349-FFCA-4445-84A3-C01DD1FA82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1C7F355-4813-449B-8E3D-5BFEAB99AC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F5D393B-2195-4C7F-81D7-2B29A10F5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12.11.2024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C2EBB2C-433D-49C8-95A9-1B0CE8E55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6F07E42-F409-4727-9172-9E13D4B61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101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810CEB-E9CF-4E11-8C38-60D7335722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FEC0B4A-AC55-449A-94BE-9B53606A9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12.11.2024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FFFCBE4-8C54-4DFA-B0D5-9445CB0CB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5CAA386-0C03-4F25-9C59-91399B140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645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331D5D7-A0E8-4433-AD13-BC988033B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12.11.2024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95C0A9E-A1E6-4B93-A7D9-A3D76CB06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FB2C761-7204-4C01-BC5B-42E0BC3AB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144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3FB24D-E63B-41E2-8E5A-7C69827C2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0DFBF85-D151-4B0C-AB19-E88AFCA6C7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ECAC5FE-F9FA-4FBA-B779-D645D8DAE1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7B67535-5575-45E9-BFD9-AA7AF29C4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12.11.2024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C6EBA2F-AD70-4F31-B150-C45C4248F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A7B7434-5856-4CA5-AE73-B66D26321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726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1A9687-D99F-4C7E-AD1D-10657655C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E1D6B85-DE5E-431F-A7D7-22E5D0F759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27DA436-81FC-41D4-902E-A432C87C76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9052F74-8997-4874-B3CD-72582F4E0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12.11.2024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AD2B881-76E2-46DC-8A51-A39F72ADC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C98785B-9B08-4C02-B18E-D979EB9A5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06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024390-AE18-48F9-A665-27FAB3837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09F9352-692E-4EA3-B068-E327F19426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ABD36BC-E322-4C9F-9427-168D8F9513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6BB319-4003-45E6-ACCF-2C6F8D674C8B}" type="datetimeFigureOut">
              <a:rPr lang="ru-RU" smtClean="0"/>
              <a:t>12.11.2024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4CE3E1C-6D7B-42CC-B624-B797EE1A75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464D12F-F4FE-4F1C-A099-6E84F15078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C249D-0F6C-45E5-8A62-7617E6F44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580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44AAFF7-E0FD-4770-A426-29BB516FE5E9}"/>
              </a:ext>
            </a:extLst>
          </p:cNvPr>
          <p:cNvSpPr txBox="1"/>
          <p:nvPr/>
        </p:nvSpPr>
        <p:spPr>
          <a:xfrm>
            <a:off x="192056" y="3457873"/>
            <a:ext cx="36897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Резникова Елена Геннадьевна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93A5AD-E49E-44CA-A656-3475684EA1E8}"/>
              </a:ext>
            </a:extLst>
          </p:cNvPr>
          <p:cNvSpPr txBox="1"/>
          <p:nvPr/>
        </p:nvSpPr>
        <p:spPr>
          <a:xfrm>
            <a:off x="192056" y="4024613"/>
            <a:ext cx="59373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географии МБОУ «Галактионовская ООШ»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0BF23A50-A040-420D-A71B-E4210FCF265A}"/>
              </a:ext>
            </a:extLst>
          </p:cNvPr>
          <p:cNvSpPr/>
          <p:nvPr/>
        </p:nvSpPr>
        <p:spPr>
          <a:xfrm>
            <a:off x="0" y="4684542"/>
            <a:ext cx="12192000" cy="1802755"/>
          </a:xfrm>
          <a:prstGeom prst="rect">
            <a:avLst/>
          </a:prstGeom>
          <a:solidFill>
            <a:srgbClr val="AD5567"/>
          </a:solidFill>
          <a:ln>
            <a:solidFill>
              <a:srgbClr val="DC34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78866D-A329-455F-831F-19B83508B5D2}"/>
              </a:ext>
            </a:extLst>
          </p:cNvPr>
          <p:cNvSpPr txBox="1"/>
          <p:nvPr/>
        </p:nvSpPr>
        <p:spPr>
          <a:xfrm>
            <a:off x="790832" y="4897338"/>
            <a:ext cx="1082451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Comic Sans MS" panose="030F0702030302020204" pitchFamily="66" charset="0"/>
              </a:rPr>
              <a:t>Особенности подготовки обучающихся к </a:t>
            </a:r>
            <a:endParaRPr lang="ru-RU" sz="2800" b="1" dirty="0" smtClean="0">
              <a:latin typeface="Comic Sans MS" panose="030F0702030302020204" pitchFamily="66" charset="0"/>
            </a:endParaRPr>
          </a:p>
          <a:p>
            <a:pPr algn="ctr"/>
            <a:r>
              <a:rPr lang="ru-RU" sz="2800" b="1" dirty="0" smtClean="0">
                <a:latin typeface="Comic Sans MS" panose="030F0702030302020204" pitchFamily="66" charset="0"/>
              </a:rPr>
              <a:t>Государственной </a:t>
            </a:r>
            <a:r>
              <a:rPr lang="ru-RU" sz="2800" b="1" dirty="0">
                <a:latin typeface="Comic Sans MS" panose="030F0702030302020204" pitchFamily="66" charset="0"/>
              </a:rPr>
              <a:t>итоговой аттестации в форме ОГЭ по географии</a:t>
            </a:r>
            <a:endParaRPr lang="ru-RU" sz="6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5F27B53-CB64-49F6-8C74-1BEAC1B760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19" y="150546"/>
            <a:ext cx="1725585" cy="65866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104" y="38638"/>
            <a:ext cx="2007909" cy="751716"/>
          </a:xfrm>
          <a:prstGeom prst="rect">
            <a:avLst/>
          </a:prstGeom>
        </p:spPr>
      </p:pic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ABBE6D51-7DBB-4592-8133-CB14123ECF30}"/>
              </a:ext>
            </a:extLst>
          </p:cNvPr>
          <p:cNvSpPr txBox="1">
            <a:spLocks/>
          </p:cNvSpPr>
          <p:nvPr/>
        </p:nvSpPr>
        <p:spPr>
          <a:xfrm>
            <a:off x="254237" y="1005426"/>
            <a:ext cx="9730021" cy="1072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 БАЗОВЫХ РЕЗУЛЬТАТОВ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РЕЗУЛЬТАТАМ ВЫСОКИХ ДОСТИЖЕНИЙ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ABBE6D51-7DBB-4592-8133-CB14123ECF30}"/>
              </a:ext>
            </a:extLst>
          </p:cNvPr>
          <p:cNvSpPr txBox="1">
            <a:spLocks/>
          </p:cNvSpPr>
          <p:nvPr/>
        </p:nvSpPr>
        <p:spPr>
          <a:xfrm>
            <a:off x="9030879" y="159690"/>
            <a:ext cx="3057614" cy="65866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b="1" dirty="0" smtClean="0">
                <a:latin typeface="+mn-lt"/>
              </a:rPr>
              <a:t>12 ноября 2024 года</a:t>
            </a:r>
            <a:endParaRPr lang="ru-RU" sz="2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47437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>
            <a:extLst>
              <a:ext uri="{FF2B5EF4-FFF2-40B4-BE49-F238E27FC236}">
                <a16:creationId xmlns:a16="http://schemas.microsoft.com/office/drawing/2014/main" id="{044BA7F5-DED7-46ED-9343-532910DFD900}"/>
              </a:ext>
            </a:extLst>
          </p:cNvPr>
          <p:cNvSpPr txBox="1">
            <a:spLocks/>
          </p:cNvSpPr>
          <p:nvPr/>
        </p:nvSpPr>
        <p:spPr>
          <a:xfrm>
            <a:off x="296563" y="847522"/>
            <a:ext cx="11738918" cy="51578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перечисленных городов, показанных на карте, находится в зоне действия антициклона? 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Магадан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Иркутск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Анадырь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Петропавловск-Камчатский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Карта погоды составлена на 20 августа. В каком из перечисленных городов, показанных на карте, на следующий день наиболее вероятно существенное похолодание?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Владивосток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Петропавловск-Камчатский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Иркутск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Улан-Удэ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DA28E9F-BFE8-4B89-BBA8-3A97EF4F44E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10" y="188860"/>
            <a:ext cx="1759353" cy="65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90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BDDB38-6430-4E71-8B96-D4DDFA21E81E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решения заданий ОГЭ по географии для учащихся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6716507"/>
              </p:ext>
            </p:extLst>
          </p:nvPr>
        </p:nvGraphicFramePr>
        <p:xfrm>
          <a:off x="547815" y="1766170"/>
          <a:ext cx="11120444" cy="49468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23315">
                  <a:extLst>
                    <a:ext uri="{9D8B030D-6E8A-4147-A177-3AD203B41FA5}">
                      <a16:colId xmlns:a16="http://schemas.microsoft.com/office/drawing/2014/main" val="1081300362"/>
                    </a:ext>
                  </a:extLst>
                </a:gridCol>
                <a:gridCol w="9697129">
                  <a:extLst>
                    <a:ext uri="{9D8B030D-6E8A-4147-A177-3AD203B41FA5}">
                      <a16:colId xmlns:a16="http://schemas.microsoft.com/office/drawing/2014/main" val="988524923"/>
                    </a:ext>
                  </a:extLst>
                </a:gridCol>
              </a:tblGrid>
              <a:tr h="2972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№ задания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Алгоритм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66511224"/>
                  </a:ext>
                </a:extLst>
              </a:tr>
              <a:tr h="46206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Определить координаты.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Задание Определите,</a:t>
                      </a:r>
                      <a:r>
                        <a:rPr lang="ru-RU" sz="1600" spc="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какой</a:t>
                      </a:r>
                      <a:r>
                        <a:rPr lang="ru-RU" sz="1600" spc="38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город –</a:t>
                      </a:r>
                      <a:r>
                        <a:rPr lang="ru-RU" sz="1600" spc="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столица</a:t>
                      </a:r>
                      <a:r>
                        <a:rPr lang="ru-RU" sz="1600" spc="38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государства</a:t>
                      </a:r>
                      <a:r>
                        <a:rPr lang="ru-RU" sz="1600" spc="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ru-RU" sz="1600" spc="38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имеет</a:t>
                      </a:r>
                      <a:r>
                        <a:rPr lang="ru-RU" sz="1600" spc="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географические координаты 10°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с.ш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67°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з.д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Если город – Атлас 7 класс – политическая карта мира (стр.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18-19).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Географические координаты включают географическую широту и географическую долготу.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Географическая широта— это величина дуги меридиана от экватора до заданной точки в градусах. Широта бывает северная южная в границах от 0 градусов (экватор) до 90 градусов (широта полюсов). Географическая долгота— величина дуги параллели от нулевого меридиана до заданной точки в градусах. Долгота бывает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западная и восточная в границах от 0 до 180 градусов.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Если город, являющийся столицей республики в составе РФ - Атлас 8 класс – Федеративное устройство РФ (стр. 6-7).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Если гора, вулкан – Атлас 7 класс – физическая карта мира (Атлас 8 класс – Россия)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Координаты: например, 40</a:t>
                      </a:r>
                      <a:r>
                        <a:rPr lang="ru-RU" sz="16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с.ш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.; 80</a:t>
                      </a:r>
                      <a:r>
                        <a:rPr lang="ru-RU" sz="16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в.д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Широта: северная и южная, отсчитывается от экватора      от 0до 90</a:t>
                      </a:r>
                      <a:r>
                        <a:rPr lang="ru-RU" sz="16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    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Долгота:  западная и восточная, отсчитывается от Гринвича (нулевого) от 0 до 180</a:t>
                      </a:r>
                      <a:r>
                        <a:rPr lang="ru-RU" sz="16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003200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6055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79002" y="2213573"/>
            <a:ext cx="8464749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66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573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12">
            <a:extLst>
              <a:ext uri="{FF2B5EF4-FFF2-40B4-BE49-F238E27FC236}">
                <a16:creationId xmlns:a16="http://schemas.microsoft.com/office/drawing/2014/main" id="{B1F9D483-2A11-4251-A053-6F1044BFE129}"/>
              </a:ext>
            </a:extLst>
          </p:cNvPr>
          <p:cNvSpPr/>
          <p:nvPr/>
        </p:nvSpPr>
        <p:spPr>
          <a:xfrm>
            <a:off x="2755617" y="188860"/>
            <a:ext cx="6680765" cy="1135544"/>
          </a:xfrm>
          <a:prstGeom prst="roundRect">
            <a:avLst/>
          </a:prstGeom>
          <a:solidFill>
            <a:srgbClr val="AD55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>
              <a:solidFill>
                <a:srgbClr val="E74C38"/>
              </a:solidFill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BFBDDB38-6430-4E71-8B96-D4DDFA21E81E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044BA7F5-DED7-46ED-9343-532910DFD900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последнее время самым массовым предметом по выбору для аттестации в формате ОГЭ среди обучающихся 9 класса становится география.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Задачей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 географии становится организация в рамках урочной и внеурочной деятельности системной подготовки учеников к ОГЭ по своему предмету. </a:t>
            </a:r>
          </a:p>
        </p:txBody>
      </p:sp>
    </p:spTree>
    <p:extLst>
      <p:ext uri="{BB962C8B-B14F-4D97-AF65-F5344CB8AC3E}">
        <p14:creationId xmlns:p14="http://schemas.microsoft.com/office/powerpoint/2010/main" val="1294595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ADD8BC-5481-4D8E-93C0-7216E9BD2FA6}"/>
              </a:ext>
            </a:extLst>
          </p:cNvPr>
          <p:cNvSpPr/>
          <p:nvPr/>
        </p:nvSpPr>
        <p:spPr>
          <a:xfrm rot="16200000">
            <a:off x="-1494183" y="1494185"/>
            <a:ext cx="6858001" cy="3869634"/>
          </a:xfrm>
          <a:prstGeom prst="rect">
            <a:avLst/>
          </a:prstGeom>
          <a:solidFill>
            <a:srgbClr val="AD5567"/>
          </a:solidFill>
          <a:ln>
            <a:solidFill>
              <a:srgbClr val="DC34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2A02A60D-A1D0-4DDF-B26E-CE1AA09B5BCF}"/>
              </a:ext>
            </a:extLst>
          </p:cNvPr>
          <p:cNvSpPr txBox="1">
            <a:spLocks/>
          </p:cNvSpPr>
          <p:nvPr/>
        </p:nvSpPr>
        <p:spPr>
          <a:xfrm>
            <a:off x="-172996" y="3097610"/>
            <a:ext cx="4179628" cy="88126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Целеполагание: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3E0EF8D9-923C-4083-B5E2-5FA97331C2A7}"/>
              </a:ext>
            </a:extLst>
          </p:cNvPr>
          <p:cNvSpPr txBox="1">
            <a:spLocks/>
          </p:cNvSpPr>
          <p:nvPr/>
        </p:nvSpPr>
        <p:spPr>
          <a:xfrm>
            <a:off x="4068417" y="543339"/>
            <a:ext cx="7285382" cy="581770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 для успешной подготовки обучающихся к сдаче ОГЭ по географии через разработку эффективных методов и приемов обучения, направленных на формирование у учащихся прочных знаний и умений.</a:t>
            </a:r>
          </a:p>
        </p:txBody>
      </p:sp>
    </p:spTree>
    <p:extLst>
      <p:ext uri="{BB962C8B-B14F-4D97-AF65-F5344CB8AC3E}">
        <p14:creationId xmlns:p14="http://schemas.microsoft.com/office/powerpoint/2010/main" val="2687683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D344109-2063-4BD6-9B21-E022C3677860}"/>
              </a:ext>
            </a:extLst>
          </p:cNvPr>
          <p:cNvSpPr/>
          <p:nvPr/>
        </p:nvSpPr>
        <p:spPr>
          <a:xfrm>
            <a:off x="0" y="6669140"/>
            <a:ext cx="12192000" cy="188860"/>
          </a:xfrm>
          <a:prstGeom prst="rect">
            <a:avLst/>
          </a:prstGeom>
          <a:solidFill>
            <a:srgbClr val="AD5567"/>
          </a:solidFill>
          <a:ln>
            <a:solidFill>
              <a:srgbClr val="DC34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BFBDDB38-6430-4E71-8B96-D4DDFA21E81E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base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044BA7F5-DED7-46ED-9343-532910DFD900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содержанию экзаменационных материалов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ОГЭ.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 обучающихся навыков самостоятельной работы с картами, атласами и другими источниками географической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Повысить мотивацию учащихся в процессе подготовки к экзамену через настрой учащихся на регулярные работы, организованную работу в парах, постоянный контроль уровня знаний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028128A-BDD2-4D02-BF3A-DBBC142F076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10" y="188860"/>
            <a:ext cx="1759353" cy="658662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AA31407-DAA6-4BDC-9797-67E937D1233A}"/>
              </a:ext>
            </a:extLst>
          </p:cNvPr>
          <p:cNvSpPr/>
          <p:nvPr/>
        </p:nvSpPr>
        <p:spPr>
          <a:xfrm rot="16200000">
            <a:off x="8763000" y="3240140"/>
            <a:ext cx="6669140" cy="188860"/>
          </a:xfrm>
          <a:prstGeom prst="rect">
            <a:avLst/>
          </a:prstGeom>
          <a:solidFill>
            <a:srgbClr val="AD5567"/>
          </a:solidFill>
          <a:ln>
            <a:solidFill>
              <a:srgbClr val="DC34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784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BFBDDB38-6430-4E71-8B96-D4DDFA21E81E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Итоги ОГЭ по географии 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выпускников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 классов 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044BA7F5-DED7-46ED-9343-532910DFD900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ru-RU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DA28E9F-BFE8-4B89-BBA8-3A97EF4F44E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10" y="188860"/>
            <a:ext cx="1759353" cy="658662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E080124-93FD-4E8C-80D0-644A5303F4D6}"/>
              </a:ext>
            </a:extLst>
          </p:cNvPr>
          <p:cNvSpPr/>
          <p:nvPr/>
        </p:nvSpPr>
        <p:spPr>
          <a:xfrm>
            <a:off x="0" y="6669140"/>
            <a:ext cx="12192000" cy="188860"/>
          </a:xfrm>
          <a:prstGeom prst="rect">
            <a:avLst/>
          </a:prstGeom>
          <a:solidFill>
            <a:srgbClr val="AD5567"/>
          </a:solidFill>
          <a:ln>
            <a:solidFill>
              <a:srgbClr val="DC34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977087"/>
              </p:ext>
            </p:extLst>
          </p:nvPr>
        </p:nvGraphicFramePr>
        <p:xfrm>
          <a:off x="838196" y="1866954"/>
          <a:ext cx="10974862" cy="29027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00245">
                  <a:extLst>
                    <a:ext uri="{9D8B030D-6E8A-4147-A177-3AD203B41FA5}">
                      <a16:colId xmlns:a16="http://schemas.microsoft.com/office/drawing/2014/main" val="3753304302"/>
                    </a:ext>
                  </a:extLst>
                </a:gridCol>
                <a:gridCol w="1094940">
                  <a:extLst>
                    <a:ext uri="{9D8B030D-6E8A-4147-A177-3AD203B41FA5}">
                      <a16:colId xmlns:a16="http://schemas.microsoft.com/office/drawing/2014/main" val="1663858982"/>
                    </a:ext>
                  </a:extLst>
                </a:gridCol>
                <a:gridCol w="930487">
                  <a:extLst>
                    <a:ext uri="{9D8B030D-6E8A-4147-A177-3AD203B41FA5}">
                      <a16:colId xmlns:a16="http://schemas.microsoft.com/office/drawing/2014/main" val="4096633910"/>
                    </a:ext>
                  </a:extLst>
                </a:gridCol>
                <a:gridCol w="920936">
                  <a:extLst>
                    <a:ext uri="{9D8B030D-6E8A-4147-A177-3AD203B41FA5}">
                      <a16:colId xmlns:a16="http://schemas.microsoft.com/office/drawing/2014/main" val="1542394547"/>
                    </a:ext>
                  </a:extLst>
                </a:gridCol>
                <a:gridCol w="1112977">
                  <a:extLst>
                    <a:ext uri="{9D8B030D-6E8A-4147-A177-3AD203B41FA5}">
                      <a16:colId xmlns:a16="http://schemas.microsoft.com/office/drawing/2014/main" val="2871350861"/>
                    </a:ext>
                  </a:extLst>
                </a:gridCol>
                <a:gridCol w="1112977">
                  <a:extLst>
                    <a:ext uri="{9D8B030D-6E8A-4147-A177-3AD203B41FA5}">
                      <a16:colId xmlns:a16="http://schemas.microsoft.com/office/drawing/2014/main" val="113317364"/>
                    </a:ext>
                  </a:extLst>
                </a:gridCol>
                <a:gridCol w="930487">
                  <a:extLst>
                    <a:ext uri="{9D8B030D-6E8A-4147-A177-3AD203B41FA5}">
                      <a16:colId xmlns:a16="http://schemas.microsoft.com/office/drawing/2014/main" val="1153430840"/>
                    </a:ext>
                  </a:extLst>
                </a:gridCol>
                <a:gridCol w="1222258">
                  <a:extLst>
                    <a:ext uri="{9D8B030D-6E8A-4147-A177-3AD203B41FA5}">
                      <a16:colId xmlns:a16="http://schemas.microsoft.com/office/drawing/2014/main" val="3131199792"/>
                    </a:ext>
                  </a:extLst>
                </a:gridCol>
                <a:gridCol w="1222258">
                  <a:extLst>
                    <a:ext uri="{9D8B030D-6E8A-4147-A177-3AD203B41FA5}">
                      <a16:colId xmlns:a16="http://schemas.microsoft.com/office/drawing/2014/main" val="3920127428"/>
                    </a:ext>
                  </a:extLst>
                </a:gridCol>
                <a:gridCol w="1327297">
                  <a:extLst>
                    <a:ext uri="{9D8B030D-6E8A-4147-A177-3AD203B41FA5}">
                      <a16:colId xmlns:a16="http://schemas.microsoft.com/office/drawing/2014/main" val="459566419"/>
                    </a:ext>
                  </a:extLst>
                </a:gridCol>
              </a:tblGrid>
              <a:tr h="668155">
                <a:tc rowSpan="2">
                  <a:txBody>
                    <a:bodyPr/>
                    <a:lstStyle/>
                    <a:p>
                      <a:pPr marL="71755" marR="7175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Учебный год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/>
                </a:tc>
                <a:tc rowSpan="2">
                  <a:txBody>
                    <a:bodyPr/>
                    <a:lstStyle/>
                    <a:p>
                      <a:pPr marL="289560" marR="71755" indent="-21780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Количество  участников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71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/>
                </a:tc>
                <a:tc rowSpan="2">
                  <a:txBody>
                    <a:bodyPr/>
                    <a:lstStyle/>
                    <a:p>
                      <a:pPr marL="71755" marR="717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Годовые отметки 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/>
                </a:tc>
                <a:extLst>
                  <a:ext uri="{0D108BD9-81ED-4DB2-BD59-A6C34878D82A}">
                    <a16:rowId xmlns:a16="http://schemas.microsoft.com/office/drawing/2014/main" val="1682792278"/>
                  </a:ext>
                </a:extLst>
              </a:tr>
              <a:tr h="11975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Количество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Количество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Количество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Средняя оценка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9366862"/>
                  </a:ext>
                </a:extLst>
              </a:tr>
              <a:tr h="5185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2022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5132778"/>
                  </a:ext>
                </a:extLst>
              </a:tr>
              <a:tr h="5185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2024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5189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1282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BFBDDB38-6430-4E71-8B96-D4DDFA21E81E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dirty="0">
              <a:latin typeface="+mn-lt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044BA7F5-DED7-46ED-9343-532910DFD900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ru-RU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DA28E9F-BFE8-4B89-BBA8-3A97EF4F44E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10" y="188860"/>
            <a:ext cx="1759353" cy="658662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9032881"/>
              </p:ext>
            </p:extLst>
          </p:nvPr>
        </p:nvGraphicFramePr>
        <p:xfrm>
          <a:off x="939114" y="1023788"/>
          <a:ext cx="10414686" cy="56735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23528">
                  <a:extLst>
                    <a:ext uri="{9D8B030D-6E8A-4147-A177-3AD203B41FA5}">
                      <a16:colId xmlns:a16="http://schemas.microsoft.com/office/drawing/2014/main" val="3277918747"/>
                    </a:ext>
                  </a:extLst>
                </a:gridCol>
                <a:gridCol w="3023818">
                  <a:extLst>
                    <a:ext uri="{9D8B030D-6E8A-4147-A177-3AD203B41FA5}">
                      <a16:colId xmlns:a16="http://schemas.microsoft.com/office/drawing/2014/main" val="144212985"/>
                    </a:ext>
                  </a:extLst>
                </a:gridCol>
                <a:gridCol w="3367340">
                  <a:extLst>
                    <a:ext uri="{9D8B030D-6E8A-4147-A177-3AD203B41FA5}">
                      <a16:colId xmlns:a16="http://schemas.microsoft.com/office/drawing/2014/main" val="3715639678"/>
                    </a:ext>
                  </a:extLst>
                </a:gridCol>
              </a:tblGrid>
              <a:tr h="117532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Раздел (тема)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Номер задания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 программе какого класса изучается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6552416"/>
                  </a:ext>
                </a:extLst>
              </a:tr>
              <a:tr h="65832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География – наука о планете Земля.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92894246"/>
                  </a:ext>
                </a:extLst>
              </a:tr>
              <a:tr h="66799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Изображения земной поверхности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7,9,10, 12,25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08550518"/>
                  </a:ext>
                </a:extLst>
              </a:tr>
              <a:tr h="5870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Оболочки Земли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8,21,28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5,6,7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0412597"/>
                  </a:ext>
                </a:extLst>
              </a:tr>
              <a:tr h="98797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Человечество на Земле. Материки и страны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4, 13, 27, 28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6,7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78558639"/>
                  </a:ext>
                </a:extLst>
              </a:tr>
              <a:tr h="100983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Взаимодействие природы и общества.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4, 14, 15, 28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5,7,8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08966569"/>
                  </a:ext>
                </a:extLst>
              </a:tr>
              <a:tr h="5870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География России.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2, 3, 4, 15, 19, 28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8,9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853212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9392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BFBDDB38-6430-4E71-8B96-D4DDFA21E81E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подготовки к ОГЭ по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044BA7F5-DED7-46ED-9343-532910DFD900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ru-RU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DA28E9F-BFE8-4B89-BBA8-3A97EF4F44E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10" y="188860"/>
            <a:ext cx="1759353" cy="658662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2240635"/>
              </p:ext>
            </p:extLst>
          </p:nvPr>
        </p:nvGraphicFramePr>
        <p:xfrm>
          <a:off x="1816443" y="1690688"/>
          <a:ext cx="7698260" cy="48089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87567">
                  <a:extLst>
                    <a:ext uri="{9D8B030D-6E8A-4147-A177-3AD203B41FA5}">
                      <a16:colId xmlns:a16="http://schemas.microsoft.com/office/drawing/2014/main" val="945099144"/>
                    </a:ext>
                  </a:extLst>
                </a:gridCol>
                <a:gridCol w="3810693">
                  <a:extLst>
                    <a:ext uri="{9D8B030D-6E8A-4147-A177-3AD203B41FA5}">
                      <a16:colId xmlns:a16="http://schemas.microsoft.com/office/drawing/2014/main" val="1880133266"/>
                    </a:ext>
                  </a:extLst>
                </a:gridCol>
              </a:tblGrid>
              <a:tr h="130849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Разделы (темы)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 программе какого класса изучается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31921322"/>
                  </a:ext>
                </a:extLst>
              </a:tr>
              <a:tr h="49082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Географическое изучение Земли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5436827"/>
                  </a:ext>
                </a:extLst>
              </a:tr>
              <a:tr h="50376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Изображения земной поверхности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38933807"/>
                  </a:ext>
                </a:extLst>
              </a:tr>
              <a:tr h="49082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Земля – планета Солнечной систем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49045804"/>
                  </a:ext>
                </a:extLst>
              </a:tr>
              <a:tr h="50376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Оболочки Земли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5,6,7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87279498"/>
                  </a:ext>
                </a:extLst>
              </a:tr>
              <a:tr h="50376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Человечество на Земле. Материки и страны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6,7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68126238"/>
                  </a:ext>
                </a:extLst>
              </a:tr>
              <a:tr h="50376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Взаимодействие природы и общества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5,7,8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55608566"/>
                  </a:ext>
                </a:extLst>
              </a:tr>
              <a:tr h="50376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География России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8,9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25179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0817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BFBDDB38-6430-4E71-8B96-D4DDFA21E81E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структуры и содержания КИМ ОГЭ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044BA7F5-DED7-46ED-9343-532910DFD900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Экзаменационная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состоит из 30 заданий.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Работа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содержит 27 заданий с записью краткого ответа, из них: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- 8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заданий с ответом в виде одной цифры,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- 5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заданий с ответом в виде слова или словосочетания,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- 14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заданий с ответом в виде числа или последовательности цифр.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Работа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содержит 3 задания с развёрнутым ответом, в двух из которых (12 и 28) требуется записать полный обоснованный ответ на поставленный вопрос. 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DA28E9F-BFE8-4B89-BBA8-3A97EF4F44E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10" y="188860"/>
            <a:ext cx="1759353" cy="65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015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BFBDDB38-6430-4E71-8B96-D4DDFA21E81E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044BA7F5-DED7-46ED-9343-532910DFD900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Студенты-биологи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изучают растительные сообщества тайги и особенности обитания западносибирского бобра в естественных условиях. Какой из перечисленных заповедников им необходимо посетить для проведения исследовательской работы?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-Ленский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Воронежский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3)Малая Сосьва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Богдинско-Баскунчакский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DA28E9F-BFE8-4B89-BBA8-3A97EF4F44E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10" y="188860"/>
            <a:ext cx="1759353" cy="65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732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000"/>
      </a:accent1>
      <a:accent2>
        <a:srgbClr val="ED7D31"/>
      </a:accent2>
      <a:accent3>
        <a:srgbClr val="A5A5A5"/>
      </a:accent3>
      <a:accent4>
        <a:srgbClr val="FFC000"/>
      </a:accent4>
      <a:accent5>
        <a:srgbClr val="954F72"/>
      </a:accent5>
      <a:accent6>
        <a:srgbClr val="C490AA"/>
      </a:accent6>
      <a:hlink>
        <a:srgbClr val="FF0000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TM03090430[[fn=Окаймление]]</Template>
  <TotalTime>204</TotalTime>
  <Words>552</Words>
  <Application>Microsoft Office PowerPoint</Application>
  <PresentationFormat>Широкоэкранный</PresentationFormat>
  <Paragraphs>133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Comic Sans MS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Чанкова Моника Алексеевна</dc:creator>
  <cp:lastModifiedBy>Пользователь</cp:lastModifiedBy>
  <cp:revision>33</cp:revision>
  <dcterms:created xsi:type="dcterms:W3CDTF">2024-09-02T06:05:17Z</dcterms:created>
  <dcterms:modified xsi:type="dcterms:W3CDTF">2024-11-12T02:53:49Z</dcterms:modified>
</cp:coreProperties>
</file>